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7"/>
  </p:notesMasterIdLst>
  <p:handoutMasterIdLst>
    <p:handoutMasterId r:id="rId48"/>
  </p:handoutMasterIdLst>
  <p:sldIdLst>
    <p:sldId id="330" r:id="rId2"/>
    <p:sldId id="365" r:id="rId3"/>
    <p:sldId id="275" r:id="rId4"/>
    <p:sldId id="382" r:id="rId5"/>
    <p:sldId id="278" r:id="rId6"/>
    <p:sldId id="337" r:id="rId7"/>
    <p:sldId id="289" r:id="rId8"/>
    <p:sldId id="347" r:id="rId9"/>
    <p:sldId id="401" r:id="rId10"/>
    <p:sldId id="403" r:id="rId11"/>
    <p:sldId id="396" r:id="rId12"/>
    <p:sldId id="400" r:id="rId13"/>
    <p:sldId id="419" r:id="rId14"/>
    <p:sldId id="407" r:id="rId15"/>
    <p:sldId id="409" r:id="rId16"/>
    <p:sldId id="411" r:id="rId17"/>
    <p:sldId id="412" r:id="rId18"/>
    <p:sldId id="413" r:id="rId19"/>
    <p:sldId id="414" r:id="rId20"/>
    <p:sldId id="415" r:id="rId21"/>
    <p:sldId id="391" r:id="rId22"/>
    <p:sldId id="383" r:id="rId23"/>
    <p:sldId id="367" r:id="rId24"/>
    <p:sldId id="368" r:id="rId25"/>
    <p:sldId id="395" r:id="rId26"/>
    <p:sldId id="370" r:id="rId27"/>
    <p:sldId id="416" r:id="rId28"/>
    <p:sldId id="387" r:id="rId29"/>
    <p:sldId id="373" r:id="rId30"/>
    <p:sldId id="374" r:id="rId31"/>
    <p:sldId id="355" r:id="rId32"/>
    <p:sldId id="389" r:id="rId33"/>
    <p:sldId id="406" r:id="rId34"/>
    <p:sldId id="377" r:id="rId35"/>
    <p:sldId id="378" r:id="rId36"/>
    <p:sldId id="420" r:id="rId37"/>
    <p:sldId id="421" r:id="rId38"/>
    <p:sldId id="418" r:id="rId39"/>
    <p:sldId id="417" r:id="rId40"/>
    <p:sldId id="356" r:id="rId41"/>
    <p:sldId id="357" r:id="rId42"/>
    <p:sldId id="358" r:id="rId43"/>
    <p:sldId id="359" r:id="rId44"/>
    <p:sldId id="366" r:id="rId45"/>
    <p:sldId id="331" r:id="rId46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 eaLnBrk="0" hangingPunct="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 eaLnBrk="0" hangingPunct="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 eaLnBrk="0" hangingPunct="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 eaLnBrk="0" hangingPunct="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267093CB-3DD3-4E92-952D-A9110A4D87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 eaLnBrk="0" hangingPunct="0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 eaLnBrk="0" hangingPunct="0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 eaLnBrk="0" hangingPunct="0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1DDA3B-C385-4B2F-B9E0-DF0D78C090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820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kipedia:Text_of_the_GNU_Free_Documentation_Licens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B4890B2-656F-41C8-B40B-0531FC34AF7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smtClean="0">
              <a:latin typeface="Arial" panose="020B0604020202020204" pitchFamily="34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50888" indent="-28733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5411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C681B49-3644-455D-9346-F35A3D3E4712}" type="slidenum"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GB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98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 smtClean="0">
                <a:latin typeface="Times New Roman" panose="02020603050405020304" pitchFamily="18" charset="0"/>
              </a:rPr>
              <a:t>Permission is granted to copy, distribute and/or modify this document under the terms of the </a:t>
            </a:r>
            <a:r>
              <a:rPr lang="en-CA" altLang="en-US" b="1" smtClean="0">
                <a:latin typeface="Times New Roman" panose="02020603050405020304" pitchFamily="18" charset="0"/>
                <a:hlinkClick r:id="rId3" action="ppaction://hlinkfile" tooltip="Wikipedia:Text of the GNU Free Documentation License"/>
              </a:rPr>
              <a:t>GNU Free Documentation License</a:t>
            </a:r>
            <a:r>
              <a:rPr lang="en-CA" altLang="en-US" smtClean="0">
                <a:latin typeface="Times New Roman" panose="02020603050405020304" pitchFamily="18" charset="0"/>
              </a:rPr>
              <a:t>, “</a:t>
            </a:r>
          </a:p>
        </p:txBody>
      </p:sp>
    </p:spTree>
    <p:extLst>
      <p:ext uri="{BB962C8B-B14F-4D97-AF65-F5344CB8AC3E}">
        <p14:creationId xmlns:p14="http://schemas.microsoft.com/office/powerpoint/2010/main" val="393508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9DD5BC-727C-4350-BF45-AD14B69BB5AF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4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932CA9-0840-4331-891C-E1C61EAEA475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400" smtClean="0">
                <a:latin typeface="Times New Roman" panose="02020603050405020304" pitchFamily="18" charset="0"/>
              </a:rPr>
              <a:t>Is Windows a microkernel-based OS?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No – not using the academic definition (OS components and </a:t>
            </a:r>
            <a:br>
              <a:rPr lang="en-US" altLang="en-US" smtClean="0">
                <a:latin typeface="Times New Roman" panose="02020603050405020304" pitchFamily="18" charset="0"/>
              </a:rPr>
            </a:br>
            <a:r>
              <a:rPr lang="en-US" altLang="en-US" smtClean="0">
                <a:latin typeface="Times New Roman" panose="02020603050405020304" pitchFamily="18" charset="0"/>
              </a:rPr>
              <a:t>drivers run in their own private address spaces, layered on a primitive microkernel) 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All kernel components live in a common shared address space</a:t>
            </a:r>
          </a:p>
          <a:p>
            <a:pPr marL="922338" lvl="2"/>
            <a:r>
              <a:rPr lang="en-US" altLang="en-US" sz="1000" smtClean="0">
                <a:latin typeface="Times New Roman" panose="02020603050405020304" pitchFamily="18" charset="0"/>
              </a:rPr>
              <a:t>Therefore no protection between OS and drivers</a:t>
            </a:r>
          </a:p>
          <a:p>
            <a:r>
              <a:rPr lang="en-US" altLang="en-US" sz="1400" smtClean="0">
                <a:latin typeface="Times New Roman" panose="02020603050405020304" pitchFamily="18" charset="0"/>
              </a:rPr>
              <a:t>Why not pure microkernel?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Performance – separate address spaces would mean context switching to call basic OS services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Most other commercial OSs (Unix, Linux, VMS etc.) have the</a:t>
            </a:r>
            <a:br>
              <a:rPr lang="en-US" altLang="en-US" smtClean="0">
                <a:latin typeface="Times New Roman" panose="02020603050405020304" pitchFamily="18" charset="0"/>
              </a:rPr>
            </a:br>
            <a:r>
              <a:rPr lang="en-US" altLang="en-US" smtClean="0">
                <a:latin typeface="Times New Roman" panose="02020603050405020304" pitchFamily="18" charset="0"/>
              </a:rPr>
              <a:t>same design</a:t>
            </a:r>
          </a:p>
          <a:p>
            <a:r>
              <a:rPr lang="en-US" altLang="en-US" sz="1400" smtClean="0">
                <a:latin typeface="Times New Roman" panose="02020603050405020304" pitchFamily="18" charset="0"/>
              </a:rPr>
              <a:t>But it does have some attributes of a microkernel OS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OS personalities running in user space as separate processes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Kernel-mode components don't reach into one another’s </a:t>
            </a:r>
            <a:br>
              <a:rPr lang="en-US" altLang="en-US" smtClean="0">
                <a:latin typeface="Times New Roman" panose="02020603050405020304" pitchFamily="18" charset="0"/>
              </a:rPr>
            </a:br>
            <a:r>
              <a:rPr lang="en-US" altLang="en-US" smtClean="0">
                <a:latin typeface="Times New Roman" panose="02020603050405020304" pitchFamily="18" charset="0"/>
              </a:rPr>
              <a:t>data structures</a:t>
            </a:r>
          </a:p>
          <a:p>
            <a:pPr marL="922338" lvl="2"/>
            <a:r>
              <a:rPr lang="en-US" altLang="en-US" sz="1000" smtClean="0">
                <a:latin typeface="Times New Roman" panose="02020603050405020304" pitchFamily="18" charset="0"/>
              </a:rPr>
              <a:t>Use formal interfaces to pass parameters and access and/or modify data structures</a:t>
            </a:r>
          </a:p>
          <a:p>
            <a:pPr marL="460375" lvl="1"/>
            <a:r>
              <a:rPr lang="en-US" altLang="en-US" smtClean="0">
                <a:latin typeface="Times New Roman" panose="02020603050405020304" pitchFamily="18" charset="0"/>
              </a:rPr>
              <a:t>Therefore the term “modified microkernel”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5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353AC9D-B2B2-4C56-A0D8-505B6B51F0B4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20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6" rIns="91433" bIns="45716"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9300" indent="-28733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525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12900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748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32063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89263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46463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03663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211B89-A028-45FA-A8B4-CF8159865628}" type="slidenum">
              <a:rPr lang="en-US" altLang="en-US" sz="18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 sz="1800" smtClean="0"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3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6A77CF-494D-40CD-81D4-AAD979C3F36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81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A76AD5-103A-42BE-9A6F-15AEBFE1D1E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2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C80F5BB-970C-4AB4-AC90-481266FB048A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50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E5FEFA-A1DE-4610-8EF9-9CBE9EFCF3C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95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31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EC3B26-BDE4-4B84-A8FD-C90902882DA3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79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7DF4C7-F457-480B-A058-1B7E5C19390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09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DE9C696-89D1-47A3-990A-71BE957928A2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69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4EF1B5-767B-45B7-AD81-4EA5F5CA0543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096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B2046E6-88E7-47C1-A553-452DBB8FFD8E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72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5A49991-51F9-41E3-8BC5-D55F951CE83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3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653B26-C43D-4B2F-A3B4-8ED1235EC2F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5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198F8E-0D75-42F3-97C9-1BEEF31ED4A5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6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 smtClean="0">
                <a:latin typeface="Arial" panose="020B0604020202020204" pitchFamily="34" charset="0"/>
              </a:rPr>
              <a:t>“Microsoft product screen shot(s) reprinted with permission from Microsoft Corporation.”</a:t>
            </a:r>
          </a:p>
          <a:p>
            <a:endParaRPr lang="en-CA" altLang="en-US" smtClean="0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50888" indent="-28733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5411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3D04E9-9E0F-40EA-AE72-FA9538E5486D}" type="slidenum"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9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 smtClean="0">
                <a:latin typeface="Arial" panose="020B0604020202020204" pitchFamily="34" charset="0"/>
              </a:rPr>
              <a:t>“Microsoft product screen shot(s) reprinted with permission from Microsoft Corporation.”</a:t>
            </a:r>
          </a:p>
          <a:p>
            <a:endParaRPr lang="en-CA" altLang="en-US" smtClean="0">
              <a:latin typeface="Arial" panose="020B0604020202020204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50888" indent="-28733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5411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DC87E10-64D4-4755-8CC0-2B235FAF22DE}" type="slidenum"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GB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9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50888" indent="-28733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5411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17663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79625" indent="-2301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368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940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512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08425" indent="-2301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CA5E8C-377A-46B9-8E32-CF5D3E66F1D2}" type="slidenum"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GB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2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38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20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5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>
              <a:defRPr/>
            </a:pPr>
            <a:fld id="{40E5218D-5ABF-438C-B097-D8F7A0655695}" type="datetime1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Computer Operating Systems CMPS254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/>
            </a:lvl1pPr>
          </a:lstStyle>
          <a:p>
            <a:pPr>
              <a:defRPr/>
            </a:pPr>
            <a:fld id="{C2237412-8AB0-4AEE-A0A6-A367B53F15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35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04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5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34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327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98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A4D9E5AA-B5CE-470B-A81C-DC87ED4C6231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51562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 err="1" smtClean="0">
                <a:solidFill>
                  <a:srgbClr val="006699"/>
                </a:solidFill>
                <a:latin typeface="Helvetica" pitchFamily="-84" charset="0"/>
              </a:rPr>
              <a:t>Silberschatz</a:t>
            </a:r>
            <a:r>
              <a:rPr lang="en-US" altLang="en-US" sz="1000" b="1" dirty="0" smtClean="0">
                <a:solidFill>
                  <a:srgbClr val="006699"/>
                </a:solidFill>
                <a:latin typeface="Helvetica" pitchFamily="-84" charset="0"/>
              </a:rPr>
              <a:t>, Galvin and Gagne ©2013</a:t>
            </a:r>
          </a:p>
        </p:txBody>
      </p:sp>
      <p:sp>
        <p:nvSpPr>
          <p:cNvPr id="151563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 smtClean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en/2/2f/Priv_rings.sv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olithic_kerne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4sftcoo.jp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Chapter 2:  Operating-System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Set command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71575"/>
            <a:ext cx="6667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000" smtClean="0">
                <a:latin typeface="Verdana" panose="020B0604030504040204" pitchFamily="34" charset="0"/>
              </a:rPr>
              <a:t>         Windows Management Instrumentation (WMI)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2475" y="981075"/>
            <a:ext cx="7620000" cy="44497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WMI is the core management-enabling technology for Windows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Built into Windows 7 and Windows Server 2008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Originally released in 1998 as an add-on with Windows NT 4.0 Service Pack 4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Almost all Windows resources can be accessed, configured, managed, and monitored via WMI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WMI is an implementation of Web-Based Enterprise Management (WBEM),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WMI scripting library is implemented in a single DLL (Dnamed wbemdisp.dll, that  resides in %SystemRoot%\system32\wbem directory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WMI was added to address two short-comings in previous versions of NT: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Remote monitoring &amp; management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Scripting - PowerShell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WMIC Command-Line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923925"/>
            <a:ext cx="7391400" cy="48561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500" smtClean="0">
                <a:latin typeface="Arial" panose="020B0604020202020204" pitchFamily="34" charset="0"/>
                <a:cs typeface="Arial" panose="020B0604020202020204" pitchFamily="34" charset="0"/>
              </a:rPr>
              <a:t>WMI Command-line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You can use wmic.exe to perform common WMI tasks from the command line.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sz="250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100" smtClean="0"/>
          </a:p>
          <a:p>
            <a:pPr lvl="1" eaLnBrk="1" hangingPunct="1"/>
            <a:endParaRPr lang="en-US" altLang="en-US" sz="210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09800"/>
            <a:ext cx="7010400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Windows Power Shell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038225"/>
            <a:ext cx="73914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4527550"/>
            <a:ext cx="73914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2360613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fr-CA" dirty="0" smtClean="0"/>
              <a:t>Operating System Operations</a:t>
            </a:r>
            <a:br>
              <a:rPr lang="fr-CA" dirty="0" smtClean="0"/>
            </a:br>
            <a:r>
              <a:rPr lang="fr-CA" dirty="0" err="1" smtClean="0"/>
              <a:t>Kernel</a:t>
            </a:r>
            <a:r>
              <a:rPr lang="fr-CA" dirty="0"/>
              <a:t> </a:t>
            </a:r>
            <a:r>
              <a:rPr lang="fr-CA" dirty="0" smtClean="0"/>
              <a:t>and User mode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Kernel-Mode vs User-Mode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325" y="1001713"/>
            <a:ext cx="7908925" cy="44100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ensure the integrity of the OS, the designers separated it into two modes: </a:t>
            </a:r>
            <a:r>
              <a:rPr lang="en-US" altLang="en-US" sz="2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and User Mode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bit 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provided by hardware. It distinguishes when system is running in user code </a:t>
            </a: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bit=1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or kernel code </a:t>
            </a: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bit =0</a:t>
            </a:r>
          </a:p>
          <a:p>
            <a:pPr lvl="1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mode 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(supervisor, kernel, privileged, system mode). </a:t>
            </a:r>
            <a:r>
              <a:rPr lang="en-CA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Kernel space is strictly reserved for running the kernel, kernel extensions, and most device drivers</a:t>
            </a: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Can execute all machine instructions</a:t>
            </a: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  Can reference all memory locations</a:t>
            </a: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Some instructions designated as </a:t>
            </a:r>
            <a:r>
              <a:rPr lang="en-US" altLang="en-US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privileged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, only executable in kernel mode</a:t>
            </a:r>
          </a:p>
          <a:p>
            <a:pPr lvl="1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mode</a:t>
            </a: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User space is the memory area where all user mode applications work and this memory can be swapped out when necessary.</a:t>
            </a:r>
            <a:endParaRPr lang="en-US" alt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Can only execute a subset of instructions</a:t>
            </a: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 Can only reference a subset of memory       </a:t>
            </a:r>
          </a:p>
          <a:p>
            <a:pPr lvl="3" eaLnBrk="1" hangingPunct="1">
              <a:lnSpc>
                <a:spcPct val="90000"/>
              </a:lnSpc>
              <a:buSzTx/>
              <a:buFont typeface="Wingdings" panose="05000000000000000000" pitchFamily="2" charset="2"/>
              <a:buNone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     locations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1525" y="277813"/>
            <a:ext cx="8415338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Transition from User to Kernel Mode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768350" y="1128713"/>
            <a:ext cx="7753350" cy="47990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Timer to prevent infinite loop / process hogging resources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OS traps instruction and validates arguments to system calls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Set interrupt after specific period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Operating system decrements counter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When counter zero generate an interrupt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Set up before scheduling process to regain control or terminate program that exceeds allotted time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581400"/>
            <a:ext cx="7602538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457325"/>
            <a:ext cx="692785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Privilege and User Time</a:t>
            </a:r>
          </a:p>
        </p:txBody>
      </p:sp>
      <p:cxnSp>
        <p:nvCxnSpPr>
          <p:cNvPr id="33796" name="Straight Arrow Connector 11"/>
          <p:cNvCxnSpPr>
            <a:cxnSpLocks noChangeShapeType="1"/>
          </p:cNvCxnSpPr>
          <p:nvPr/>
        </p:nvCxnSpPr>
        <p:spPr bwMode="auto">
          <a:xfrm flipH="1">
            <a:off x="4956175" y="3660775"/>
            <a:ext cx="950913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7" name="Straight Arrow Connector 13"/>
          <p:cNvCxnSpPr>
            <a:cxnSpLocks noChangeShapeType="1"/>
          </p:cNvCxnSpPr>
          <p:nvPr/>
        </p:nvCxnSpPr>
        <p:spPr bwMode="auto">
          <a:xfrm flipH="1">
            <a:off x="4005263" y="2582863"/>
            <a:ext cx="377825" cy="9683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8" name="Straight Arrow Connector 15"/>
          <p:cNvCxnSpPr>
            <a:cxnSpLocks noChangeShapeType="1"/>
          </p:cNvCxnSpPr>
          <p:nvPr/>
        </p:nvCxnSpPr>
        <p:spPr bwMode="auto">
          <a:xfrm flipH="1">
            <a:off x="4956175" y="2859088"/>
            <a:ext cx="712788" cy="10604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TextBox 17"/>
          <p:cNvSpPr txBox="1">
            <a:spLocks noChangeArrowheads="1"/>
          </p:cNvSpPr>
          <p:nvPr/>
        </p:nvSpPr>
        <p:spPr bwMode="auto">
          <a:xfrm>
            <a:off x="3694113" y="2214563"/>
            <a:ext cx="2830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</a:rPr>
              <a:t>Processor Time</a:t>
            </a:r>
          </a:p>
        </p:txBody>
      </p:sp>
      <p:sp>
        <p:nvSpPr>
          <p:cNvPr id="33800" name="TextBox 18"/>
          <p:cNvSpPr txBox="1">
            <a:spLocks noChangeArrowheads="1"/>
          </p:cNvSpPr>
          <p:nvPr/>
        </p:nvSpPr>
        <p:spPr bwMode="auto">
          <a:xfrm>
            <a:off x="5668963" y="2582863"/>
            <a:ext cx="196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</a:rPr>
              <a:t>Privileged Time</a:t>
            </a:r>
          </a:p>
        </p:txBody>
      </p:sp>
      <p:sp>
        <p:nvSpPr>
          <p:cNvPr id="33801" name="TextBox 19"/>
          <p:cNvSpPr txBox="1">
            <a:spLocks noChangeArrowheads="1"/>
          </p:cNvSpPr>
          <p:nvPr/>
        </p:nvSpPr>
        <p:spPr bwMode="auto">
          <a:xfrm>
            <a:off x="5907088" y="3367088"/>
            <a:ext cx="1360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</a:rPr>
              <a:t>User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Privileged and User Time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069975"/>
            <a:ext cx="6354763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User Mode vs Kernel Mode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978025" y="1311275"/>
            <a:ext cx="1314450" cy="6477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3368675" y="1311275"/>
            <a:ext cx="1377950" cy="669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4779963" y="1311275"/>
            <a:ext cx="1312862" cy="6477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 flipV="1">
            <a:off x="1539875" y="1958975"/>
            <a:ext cx="6856413" cy="22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3124200" y="2319338"/>
            <a:ext cx="222091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Services</a:t>
            </a:r>
          </a:p>
        </p:txBody>
      </p:sp>
      <p:sp>
        <p:nvSpPr>
          <p:cNvPr id="35848" name="Text Box 9"/>
          <p:cNvSpPr txBox="1">
            <a:spLocks noChangeArrowheads="1"/>
          </p:cNvSpPr>
          <p:nvPr/>
        </p:nvSpPr>
        <p:spPr bwMode="auto">
          <a:xfrm>
            <a:off x="3395663" y="2819400"/>
            <a:ext cx="1677987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System </a:t>
            </a: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2760663" y="3352800"/>
            <a:ext cx="2947987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 Management </a:t>
            </a:r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2447925" y="3887788"/>
            <a:ext cx="3919538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 Scheduling and IPC</a:t>
            </a:r>
          </a:p>
        </p:txBody>
      </p:sp>
      <p:sp>
        <p:nvSpPr>
          <p:cNvPr id="35851" name="Text Box 12"/>
          <p:cNvSpPr txBox="1">
            <a:spLocks noChangeArrowheads="1"/>
          </p:cNvSpPr>
          <p:nvPr/>
        </p:nvSpPr>
        <p:spPr bwMode="auto">
          <a:xfrm>
            <a:off x="2970213" y="5616575"/>
            <a:ext cx="2873375" cy="4619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H="1">
            <a:off x="4016375" y="1981200"/>
            <a:ext cx="317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>
            <a:off x="4019550" y="2606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4149725" y="3219450"/>
            <a:ext cx="9525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>
            <a:off x="4130675" y="375285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>
            <a:off x="4154488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7" name="Line 19"/>
          <p:cNvSpPr>
            <a:spLocks noChangeShapeType="1"/>
          </p:cNvSpPr>
          <p:nvPr/>
        </p:nvSpPr>
        <p:spPr bwMode="auto">
          <a:xfrm>
            <a:off x="2905125" y="1981200"/>
            <a:ext cx="4635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8" name="Line 20"/>
          <p:cNvSpPr>
            <a:spLocks noChangeShapeType="1"/>
          </p:cNvSpPr>
          <p:nvPr/>
        </p:nvSpPr>
        <p:spPr bwMode="auto">
          <a:xfrm flipH="1">
            <a:off x="4406900" y="1981200"/>
            <a:ext cx="74453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59" name="Text Box 21"/>
          <p:cNvSpPr txBox="1">
            <a:spLocks noChangeArrowheads="1"/>
          </p:cNvSpPr>
          <p:nvPr/>
        </p:nvSpPr>
        <p:spPr bwMode="auto">
          <a:xfrm>
            <a:off x="6662738" y="1435100"/>
            <a:ext cx="1944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Mode</a:t>
            </a:r>
          </a:p>
        </p:txBody>
      </p:sp>
      <p:sp>
        <p:nvSpPr>
          <p:cNvPr id="35860" name="Text Box 22"/>
          <p:cNvSpPr txBox="1">
            <a:spLocks noChangeArrowheads="1"/>
          </p:cNvSpPr>
          <p:nvPr/>
        </p:nvSpPr>
        <p:spPr bwMode="auto">
          <a:xfrm>
            <a:off x="6569075" y="2057400"/>
            <a:ext cx="2224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Mode</a:t>
            </a:r>
          </a:p>
        </p:txBody>
      </p:sp>
      <p:sp>
        <p:nvSpPr>
          <p:cNvPr id="35861" name="Text Box 10"/>
          <p:cNvSpPr txBox="1">
            <a:spLocks noChangeArrowheads="1"/>
          </p:cNvSpPr>
          <p:nvPr/>
        </p:nvSpPr>
        <p:spPr bwMode="auto">
          <a:xfrm>
            <a:off x="2257425" y="5029200"/>
            <a:ext cx="4611688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I/O Management and Device  Drivers</a:t>
            </a:r>
          </a:p>
        </p:txBody>
      </p:sp>
      <p:sp>
        <p:nvSpPr>
          <p:cNvPr id="35862" name="Line 17"/>
          <p:cNvSpPr>
            <a:spLocks noChangeShapeType="1"/>
          </p:cNvSpPr>
          <p:nvPr/>
        </p:nvSpPr>
        <p:spPr bwMode="auto">
          <a:xfrm>
            <a:off x="4149725" y="4776788"/>
            <a:ext cx="4763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35863" name="Text Box 11"/>
          <p:cNvSpPr txBox="1">
            <a:spLocks noChangeArrowheads="1"/>
          </p:cNvSpPr>
          <p:nvPr/>
        </p:nvSpPr>
        <p:spPr bwMode="auto">
          <a:xfrm>
            <a:off x="3214688" y="4419600"/>
            <a:ext cx="1951037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de-DE" altLang="en-US" sz="2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Stack</a:t>
            </a:r>
          </a:p>
        </p:txBody>
      </p:sp>
      <p:sp>
        <p:nvSpPr>
          <p:cNvPr id="35864" name="Line 15"/>
          <p:cNvSpPr>
            <a:spLocks noChangeShapeType="1"/>
          </p:cNvSpPr>
          <p:nvPr/>
        </p:nvSpPr>
        <p:spPr bwMode="auto">
          <a:xfrm>
            <a:off x="4233863" y="5313363"/>
            <a:ext cx="1587" cy="303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Text Book Slides – Copy Right</a:t>
            </a:r>
            <a:endParaRPr lang="en-CA" altLang="en-US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546225"/>
            <a:ext cx="594042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Kernel Architectures</a:t>
            </a:r>
          </a:p>
        </p:txBody>
      </p:sp>
      <p:grpSp>
        <p:nvGrpSpPr>
          <p:cNvPr id="36867" name="Group 31"/>
          <p:cNvGrpSpPr>
            <a:grpSpLocks/>
          </p:cNvGrpSpPr>
          <p:nvPr/>
        </p:nvGrpSpPr>
        <p:grpSpPr bwMode="auto">
          <a:xfrm>
            <a:off x="2566988" y="3509963"/>
            <a:ext cx="5654675" cy="2943225"/>
            <a:chOff x="2034" y="2172"/>
            <a:chExt cx="3561" cy="1854"/>
          </a:xfrm>
        </p:grpSpPr>
        <p:sp>
          <p:nvSpPr>
            <p:cNvPr id="36882" name="Rectangle 4"/>
            <p:cNvSpPr>
              <a:spLocks noChangeArrowheads="1"/>
            </p:cNvSpPr>
            <p:nvPr/>
          </p:nvSpPr>
          <p:spPr bwMode="auto">
            <a:xfrm flipH="1">
              <a:off x="2612" y="3292"/>
              <a:ext cx="2734" cy="580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83" name="Rectangle 5"/>
            <p:cNvSpPr>
              <a:spLocks noChangeArrowheads="1"/>
            </p:cNvSpPr>
            <p:nvPr/>
          </p:nvSpPr>
          <p:spPr bwMode="auto">
            <a:xfrm>
              <a:off x="4814" y="3485"/>
              <a:ext cx="426" cy="309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Drivers</a:t>
              </a:r>
            </a:p>
          </p:txBody>
        </p:sp>
        <p:sp>
          <p:nvSpPr>
            <p:cNvPr id="36884" name="Text Box 6"/>
            <p:cNvSpPr txBox="1">
              <a:spLocks noChangeArrowheads="1"/>
            </p:cNvSpPr>
            <p:nvPr/>
          </p:nvSpPr>
          <p:spPr bwMode="auto">
            <a:xfrm flipH="1">
              <a:off x="3589" y="3454"/>
              <a:ext cx="115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 Management, </a:t>
              </a:r>
              <a:b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 Management,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I/O Management, etc.</a:t>
              </a:r>
              <a:endParaRPr kumimoji="0" lang="en-US" alt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85" name="Line 7"/>
            <p:cNvSpPr>
              <a:spLocks noChangeShapeType="1"/>
            </p:cNvSpPr>
            <p:nvPr/>
          </p:nvSpPr>
          <p:spPr bwMode="auto">
            <a:xfrm flipH="1">
              <a:off x="2079" y="3138"/>
              <a:ext cx="3516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886" name="Rectangle 8"/>
            <p:cNvSpPr>
              <a:spLocks noChangeArrowheads="1"/>
            </p:cNvSpPr>
            <p:nvPr/>
          </p:nvSpPr>
          <p:spPr bwMode="auto">
            <a:xfrm flipH="1">
              <a:off x="4672" y="2660"/>
              <a:ext cx="652" cy="36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X-Windows</a:t>
              </a:r>
            </a:p>
          </p:txBody>
        </p:sp>
        <p:sp>
          <p:nvSpPr>
            <p:cNvPr id="36887" name="Rectangle 9"/>
            <p:cNvSpPr>
              <a:spLocks noChangeArrowheads="1"/>
            </p:cNvSpPr>
            <p:nvPr/>
          </p:nvSpPr>
          <p:spPr bwMode="auto">
            <a:xfrm flipH="1">
              <a:off x="4144" y="2172"/>
              <a:ext cx="670" cy="348"/>
            </a:xfrm>
            <a:prstGeom prst="rect">
              <a:avLst/>
            </a:prstGeom>
            <a:solidFill>
              <a:srgbClr val="33CCCC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36888" name="Line 10"/>
            <p:cNvSpPr>
              <a:spLocks noChangeShapeType="1"/>
            </p:cNvSpPr>
            <p:nvPr/>
          </p:nvSpPr>
          <p:spPr bwMode="auto">
            <a:xfrm>
              <a:off x="4743" y="2520"/>
              <a:ext cx="106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889" name="Line 11"/>
            <p:cNvSpPr>
              <a:spLocks noChangeShapeType="1"/>
            </p:cNvSpPr>
            <p:nvPr/>
          </p:nvSpPr>
          <p:spPr bwMode="auto">
            <a:xfrm flipH="1">
              <a:off x="4530" y="2520"/>
              <a:ext cx="0" cy="7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890" name="Line 12"/>
            <p:cNvSpPr>
              <a:spLocks noChangeShapeType="1"/>
            </p:cNvSpPr>
            <p:nvPr/>
          </p:nvSpPr>
          <p:spPr bwMode="auto">
            <a:xfrm flipH="1">
              <a:off x="4920" y="3022"/>
              <a:ext cx="0" cy="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6891" name="Rectangle 13"/>
            <p:cNvSpPr>
              <a:spLocks noChangeArrowheads="1"/>
            </p:cNvSpPr>
            <p:nvPr/>
          </p:nvSpPr>
          <p:spPr bwMode="auto">
            <a:xfrm flipH="1">
              <a:off x="2612" y="3292"/>
              <a:ext cx="2734" cy="155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Services</a:t>
              </a:r>
              <a:endParaRPr kumimoji="0" lang="en-US" alt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2" name="Text Box 14"/>
            <p:cNvSpPr txBox="1">
              <a:spLocks noChangeArrowheads="1"/>
            </p:cNvSpPr>
            <p:nvPr/>
          </p:nvSpPr>
          <p:spPr bwMode="auto">
            <a:xfrm flipH="1">
              <a:off x="2034" y="3000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User Mode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Kernel Mode</a:t>
              </a:r>
              <a:endParaRPr kumimoji="0" lang="en-US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3" name="Rectangle 15"/>
            <p:cNvSpPr>
              <a:spLocks noChangeArrowheads="1"/>
            </p:cNvSpPr>
            <p:nvPr/>
          </p:nvSpPr>
          <p:spPr bwMode="auto">
            <a:xfrm flipH="1">
              <a:off x="2612" y="3872"/>
              <a:ext cx="2734" cy="15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2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 Dependent Code</a:t>
              </a:r>
            </a:p>
          </p:txBody>
        </p:sp>
        <p:sp>
          <p:nvSpPr>
            <p:cNvPr id="36894" name="Text Box 16"/>
            <p:cNvSpPr txBox="1">
              <a:spLocks noChangeArrowheads="1"/>
            </p:cNvSpPr>
            <p:nvPr/>
          </p:nvSpPr>
          <p:spPr bwMode="auto">
            <a:xfrm flipH="1">
              <a:off x="3417" y="2453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</p:grpSp>
      <p:grpSp>
        <p:nvGrpSpPr>
          <p:cNvPr id="36868" name="Group 32"/>
          <p:cNvGrpSpPr>
            <a:grpSpLocks/>
          </p:cNvGrpSpPr>
          <p:nvPr/>
        </p:nvGrpSpPr>
        <p:grpSpPr bwMode="auto">
          <a:xfrm>
            <a:off x="292100" y="1046163"/>
            <a:ext cx="5551488" cy="2828925"/>
            <a:chOff x="184" y="659"/>
            <a:chExt cx="3497" cy="1782"/>
          </a:xfrm>
        </p:grpSpPr>
        <p:grpSp>
          <p:nvGrpSpPr>
            <p:cNvPr id="36869" name="Group 18"/>
            <p:cNvGrpSpPr>
              <a:grpSpLocks/>
            </p:cNvGrpSpPr>
            <p:nvPr/>
          </p:nvGrpSpPr>
          <p:grpSpPr bwMode="auto">
            <a:xfrm>
              <a:off x="184" y="659"/>
              <a:ext cx="3497" cy="1782"/>
              <a:chOff x="459" y="1008"/>
              <a:chExt cx="4853" cy="2304"/>
            </a:xfrm>
          </p:grpSpPr>
          <p:sp>
            <p:nvSpPr>
              <p:cNvPr id="36871" name="Rectangle 19"/>
              <p:cNvSpPr>
                <a:spLocks noChangeArrowheads="1"/>
              </p:cNvSpPr>
              <p:nvPr/>
            </p:nvSpPr>
            <p:spPr bwMode="auto">
              <a:xfrm>
                <a:off x="1338" y="2400"/>
                <a:ext cx="3696" cy="720"/>
              </a:xfrm>
              <a:prstGeom prst="rect">
                <a:avLst/>
              </a:prstGeom>
              <a:solidFill>
                <a:srgbClr val="99CCFF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CA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72" name="Rectangle 20"/>
              <p:cNvSpPr>
                <a:spLocks noChangeArrowheads="1"/>
              </p:cNvSpPr>
              <p:nvPr/>
            </p:nvSpPr>
            <p:spPr bwMode="auto">
              <a:xfrm>
                <a:off x="1482" y="2640"/>
                <a:ext cx="576" cy="384"/>
              </a:xfrm>
              <a:prstGeom prst="rect">
                <a:avLst/>
              </a:prstGeom>
              <a:solidFill>
                <a:schemeClr val="hlink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Device 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Drivers</a:t>
                </a:r>
              </a:p>
            </p:txBody>
          </p:sp>
          <p:sp>
            <p:nvSpPr>
              <p:cNvPr id="36873" name="Text Box 21"/>
              <p:cNvSpPr txBox="1">
                <a:spLocks noChangeArrowheads="1"/>
              </p:cNvSpPr>
              <p:nvPr/>
            </p:nvSpPr>
            <p:spPr bwMode="auto">
              <a:xfrm>
                <a:off x="2153" y="2561"/>
                <a:ext cx="2750" cy="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 Management, </a:t>
                </a:r>
                <a:b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Memory Management,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I/O Management, etc.</a:t>
                </a:r>
                <a:endParaRPr kumimoji="0" lang="en-US" altLang="en-US" sz="16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74" name="Line 22"/>
              <p:cNvSpPr>
                <a:spLocks noChangeShapeType="1"/>
              </p:cNvSpPr>
              <p:nvPr/>
            </p:nvSpPr>
            <p:spPr bwMode="auto">
              <a:xfrm>
                <a:off x="474" y="2208"/>
                <a:ext cx="4752" cy="0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6875" name="Rectangle 23"/>
              <p:cNvSpPr>
                <a:spLocks noChangeArrowheads="1"/>
              </p:cNvSpPr>
              <p:nvPr/>
            </p:nvSpPr>
            <p:spPr bwMode="auto">
              <a:xfrm>
                <a:off x="459" y="2688"/>
                <a:ext cx="831" cy="432"/>
              </a:xfrm>
              <a:prstGeom prst="rect">
                <a:avLst/>
              </a:prstGeom>
              <a:solidFill>
                <a:schemeClr val="hlink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Win32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Windowing</a:t>
                </a:r>
              </a:p>
            </p:txBody>
          </p:sp>
          <p:sp>
            <p:nvSpPr>
              <p:cNvPr id="36876" name="Rectangle 24"/>
              <p:cNvSpPr>
                <a:spLocks noChangeArrowheads="1"/>
              </p:cNvSpPr>
              <p:nvPr/>
            </p:nvSpPr>
            <p:spPr bwMode="auto">
              <a:xfrm>
                <a:off x="1530" y="1008"/>
                <a:ext cx="836" cy="415"/>
              </a:xfrm>
              <a:prstGeom prst="rect">
                <a:avLst/>
              </a:prstGeom>
              <a:solidFill>
                <a:srgbClr val="33CCCC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</a:t>
                </a:r>
              </a:p>
            </p:txBody>
          </p:sp>
          <p:sp>
            <p:nvSpPr>
              <p:cNvPr id="36877" name="Line 25"/>
              <p:cNvSpPr>
                <a:spLocks noChangeShapeType="1"/>
              </p:cNvSpPr>
              <p:nvPr/>
            </p:nvSpPr>
            <p:spPr bwMode="auto">
              <a:xfrm flipH="1">
                <a:off x="858" y="1440"/>
                <a:ext cx="816" cy="12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6878" name="Line 26"/>
              <p:cNvSpPr>
                <a:spLocks noChangeShapeType="1"/>
              </p:cNvSpPr>
              <p:nvPr/>
            </p:nvSpPr>
            <p:spPr bwMode="auto">
              <a:xfrm>
                <a:off x="1818" y="1440"/>
                <a:ext cx="0" cy="9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6879" name="Rectangle 27"/>
              <p:cNvSpPr>
                <a:spLocks noChangeArrowheads="1"/>
              </p:cNvSpPr>
              <p:nvPr/>
            </p:nvSpPr>
            <p:spPr bwMode="auto">
              <a:xfrm>
                <a:off x="1338" y="2400"/>
                <a:ext cx="3696" cy="192"/>
              </a:xfrm>
              <a:prstGeom prst="rect">
                <a:avLst/>
              </a:prstGeom>
              <a:solidFill>
                <a:srgbClr val="99CCFF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 Services</a:t>
                </a:r>
                <a:endParaRPr kumimoji="0" lang="en-US" altLang="en-US" sz="16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80" name="Text Box 28"/>
              <p:cNvSpPr txBox="1">
                <a:spLocks noChangeArrowheads="1"/>
              </p:cNvSpPr>
              <p:nvPr/>
            </p:nvSpPr>
            <p:spPr bwMode="auto">
              <a:xfrm>
                <a:off x="4352" y="2037"/>
                <a:ext cx="960" cy="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User Mode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Kernel Mode</a:t>
                </a:r>
                <a:endParaRPr kumimoji="0" lang="en-US" altLang="en-US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881" name="Rectangle 29"/>
              <p:cNvSpPr>
                <a:spLocks noChangeArrowheads="1"/>
              </p:cNvSpPr>
              <p:nvPr/>
            </p:nvSpPr>
            <p:spPr bwMode="auto">
              <a:xfrm>
                <a:off x="1338" y="3120"/>
                <a:ext cx="3696" cy="192"/>
              </a:xfrm>
              <a:prstGeom prst="rect">
                <a:avLst/>
              </a:prstGeom>
              <a:solidFill>
                <a:srgbClr val="99CCFF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1200" b="1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Hardware Dependent Code</a:t>
                </a:r>
              </a:p>
            </p:txBody>
          </p:sp>
        </p:grpSp>
        <p:sp>
          <p:nvSpPr>
            <p:cNvPr id="36870" name="Text Box 30"/>
            <p:cNvSpPr txBox="1">
              <a:spLocks noChangeArrowheads="1"/>
            </p:cNvSpPr>
            <p:nvPr/>
          </p:nvSpPr>
          <p:spPr bwMode="auto">
            <a:xfrm flipH="1">
              <a:off x="1884" y="1006"/>
              <a:ext cx="7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Windows</a:t>
              </a:r>
              <a:endParaRPr kumimoji="0" lang="en-US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Layered Operating system</a:t>
            </a:r>
            <a:endParaRPr lang="en-CA" altLang="en-US" smtClean="0"/>
          </a:p>
        </p:txBody>
      </p:sp>
      <p:pic>
        <p:nvPicPr>
          <p:cNvPr id="37891" name="Picture 6" descr="File:Priv rings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316038"/>
            <a:ext cx="60293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3268663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fr-CA" dirty="0" smtClean="0"/>
              <a:t>Operating system structure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89000" y="296863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Operating System Design </a:t>
            </a:r>
            <a:br>
              <a:rPr lang="en-US" altLang="en-US" sz="2800" smtClean="0"/>
            </a:br>
            <a:r>
              <a:rPr lang="en-US" altLang="en-US" sz="2800" smtClean="0"/>
              <a:t>and Implementation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idx="1"/>
          </p:nvPr>
        </p:nvSpPr>
        <p:spPr>
          <a:xfrm>
            <a:off x="663575" y="1109663"/>
            <a:ext cx="7685088" cy="50069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  <a:defRPr/>
            </a:pPr>
            <a:endParaRPr lang="en-US" altLang="en-US" sz="800" dirty="0" smtClean="0"/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b="1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goals and </a:t>
            </a:r>
            <a:r>
              <a:rPr lang="en-US" altLang="en-US" b="1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goals – operating system should be convenient to use, easy to learn, reliable, safe, and fast</a:t>
            </a: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 goals – operating system should be easy to design, implement, and maintain, as well as flexible, reliable, error-free, and efficient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968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Implementation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22363"/>
            <a:ext cx="7713663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Much variation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Early OSes in assembly language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Then system programming languages like Algol, PL/1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Now C, C++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Actually usually a mix of languages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Lowest levels in assembly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Main body in 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Systems programs in C, C++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Scripting languages like PERL, Python, shell scripts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More high-level language easier to</a:t>
            </a: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to other hardware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But slower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 can allow an OS to run on non-native hardware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370013" y="193675"/>
            <a:ext cx="7697787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58775" indent="-358775" defTabSz="7191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3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alt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Implementation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719138" y="971550"/>
            <a:ext cx="7773987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503238" indent="-431800" defTabSz="7191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90575" indent="-431800" defTabSz="71913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 defTabSz="719138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 defTabSz="719138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 defTabSz="719138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sz="1600" dirty="0" smtClean="0">
                <a:latin typeface="Arial" panose="020B0604020202020204" pitchFamily="34" charset="0"/>
                <a:cs typeface="Arial" pitchFamily="34" charset="0"/>
              </a:rPr>
              <a:t>1</a:t>
            </a:r>
            <a:r>
              <a:rPr kumimoji="0" lang="en-GB" altLang="en-US" sz="2000" dirty="0" smtClean="0">
                <a:latin typeface="Arial" panose="020B0604020202020204" pitchFamily="34" charset="0"/>
                <a:cs typeface="Arial" pitchFamily="34" charset="0"/>
              </a:rPr>
              <a:t>. </a:t>
            </a:r>
            <a:r>
              <a:rPr kumimoji="0" lang="en-GB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Monolithic Kernel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All operating system’s functions &amp; drivers are compiled into one large kernel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Fast &amp; efficient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More work to accommodate hardware changes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Changes in the code can damage the kernel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>
                <a:latin typeface="Arial" panose="020B0604020202020204" pitchFamily="34" charset="0"/>
                <a:cs typeface="Arial" pitchFamily="34" charset="0"/>
                <a:hlinkClick r:id="rId3"/>
              </a:rPr>
              <a:t>https://</a:t>
            </a: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  <a:hlinkClick r:id="rId3"/>
              </a:rPr>
              <a:t>en.wikipedia.org/wiki/Monolithic_kernel</a:t>
            </a:r>
            <a:endParaRPr kumimoji="0" lang="en-GB" altLang="en-US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2. </a:t>
            </a:r>
            <a:r>
              <a:rPr kumimoji="0" lang="en-GB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Microkernel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Kernel has minimal functionality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Small kernel requires small changes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Majority of functions are external code called modules</a:t>
            </a: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3. </a:t>
            </a:r>
            <a:r>
              <a:rPr kumimoji="0" lang="en-GB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Modules – loadable kernel modules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The most common design in modern OS</a:t>
            </a: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4. </a:t>
            </a:r>
            <a:r>
              <a:rPr kumimoji="0" lang="en-GB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Hybrid Structures. </a:t>
            </a: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It combines above structures</a:t>
            </a: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dirty="0" smtClean="0">
                <a:latin typeface="Arial" panose="020B0604020202020204" pitchFamily="34" charset="0"/>
                <a:cs typeface="Arial" pitchFamily="34" charset="0"/>
              </a:rPr>
              <a:t>Monolithic, Microkernel and Modules Kernel</a:t>
            </a:r>
            <a:endParaRPr kumimoji="0" lang="en-GB" altLang="en-US" sz="2000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Monotype Sorts" pitchFamily="-84" charset="2"/>
              <a:buNone/>
              <a:defRPr/>
            </a:pPr>
            <a:r>
              <a:rPr kumimoji="0" lang="en-GB" altLang="en-US" sz="2000" dirty="0" smtClean="0">
                <a:latin typeface="Arial" panose="020B0604020202020204" pitchFamily="34" charset="0"/>
                <a:cs typeface="Arial" pitchFamily="34" charset="0"/>
                <a:hlinkClick r:id="rId3"/>
              </a:rPr>
              <a:t>https</a:t>
            </a:r>
            <a:r>
              <a:rPr kumimoji="0" lang="en-GB" altLang="en-US" sz="2000" dirty="0">
                <a:latin typeface="Arial" panose="020B0604020202020204" pitchFamily="34" charset="0"/>
                <a:cs typeface="Arial" pitchFamily="34" charset="0"/>
                <a:hlinkClick r:id="rId3"/>
              </a:rPr>
              <a:t>://</a:t>
            </a:r>
            <a:r>
              <a:rPr kumimoji="0" lang="en-GB" altLang="en-US" sz="2000" dirty="0" smtClean="0">
                <a:latin typeface="Arial" panose="020B0604020202020204" pitchFamily="34" charset="0"/>
                <a:cs typeface="Arial" pitchFamily="34" charset="0"/>
                <a:hlinkClick r:id="rId3"/>
              </a:rPr>
              <a:t>en.wikipedia.org/wiki/Monolithic_kernel</a:t>
            </a:r>
            <a:endParaRPr kumimoji="0" lang="en-GB" altLang="en-US" sz="2000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71438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70000"/>
              <a:buFont typeface="Monotype Sorts" pitchFamily="-84" charset="2"/>
              <a:buNone/>
              <a:defRPr/>
            </a:pPr>
            <a:endParaRPr kumimoji="0" lang="en-GB" altLang="en-US" sz="20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921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Monolithic Unix System Structure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374775"/>
            <a:ext cx="6923087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Monolithic and Microkernel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24000"/>
            <a:ext cx="7143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57991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Microkernel System Structure </a:t>
            </a:r>
            <a:endParaRPr lang="en-US" altLang="en-US" sz="240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06475" y="963613"/>
            <a:ext cx="731361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Microkernel architecture removes all nonessential components from the kernel. It has small kernel. </a:t>
            </a:r>
          </a:p>
          <a:p>
            <a:pPr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Microkernel implements </a:t>
            </a:r>
            <a:r>
              <a:rPr lang="en-US" alt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message passing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 to communicate programs running in user mode</a:t>
            </a:r>
          </a:p>
          <a:p>
            <a:pPr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to extend the operating system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to port the operating system to new architectures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More reliable (less code is running in kernel mode)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More secure</a:t>
            </a:r>
          </a:p>
          <a:p>
            <a:pPr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Disadvantage: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is affected due to increased system-function overhead. More traps needed due to message passing </a:t>
            </a:r>
          </a:p>
          <a:p>
            <a:pPr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alt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Darwin kernel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of 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QNX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Neutrino real time operating system provides services for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message passing 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eaLnBrk="1" hangingPunct="1">
              <a:buFont typeface="Monotype Sorts" pitchFamily="-84" charset="2"/>
              <a:buNone/>
              <a:defRPr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eaLnBrk="1" hangingPunct="1">
              <a:buFont typeface="Monotype Sorts" pitchFamily="-84" charset="2"/>
              <a:buNone/>
              <a:defRPr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216275" y="6105525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CA" altLang="en-US" sz="1200">
                <a:latin typeface="Verdana" panose="020B0604030504040204" pitchFamily="34" charset="0"/>
                <a:cs typeface="Arial" panose="020B0604020202020204" pitchFamily="34" charset="0"/>
              </a:rPr>
              <a:t>Computer Operating Systems  CMPS 254</a:t>
            </a:r>
            <a:endParaRPr kumimoji="0" lang="en-US" altLang="en-US" sz="1200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Microkernel System Structure </a:t>
            </a:r>
            <a:endParaRPr lang="en-US" altLang="en-US" sz="2400" smtClean="0"/>
          </a:p>
        </p:txBody>
      </p:sp>
      <p:pic>
        <p:nvPicPr>
          <p:cNvPr id="52227" name="Picture 2" descr="2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630363"/>
            <a:ext cx="801211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277813"/>
            <a:ext cx="8553450" cy="576262"/>
          </a:xfrm>
        </p:spPr>
        <p:txBody>
          <a:bodyPr/>
          <a:lstStyle/>
          <a:p>
            <a:pPr eaLnBrk="1" hangingPunct="1"/>
            <a:r>
              <a:rPr lang="en-US" altLang="en-US" sz="3000" smtClean="0"/>
              <a:t>Chapter 2:  Operating-System Structures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User Operating System Interface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Operating System Design and Implementation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Operating System Structure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Operating System 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Modules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095375"/>
            <a:ext cx="7966075" cy="4506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Most modern operating systems implement </a:t>
            </a: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loadable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modules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Main routines (modules) can be built directly into the kernel and other modules can be loaded dynamically while the kernel is running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Each module is loadable as needed within the kernel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It uses object-oriented approach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Each core module is separated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Each module talks to the others over known interfaces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Linux implements loadable kernel modules for drivers and file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Linux commands to manage modules: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lsmod  --- displays current loaded kernel modules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insmod  --inserts a module into the kernel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rmmod – remove module from kernel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Hybrid Systems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1014413"/>
            <a:ext cx="8229600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kernel structures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combines multiple approaches to address performance, security, usability needs. The following are examples of hybrid systems: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Solaris are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monolithic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because the OS is in a single address space but  they are also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kernels because modules can be loaded dynamically when needed.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mostly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monolithic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kernel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different subsystems</a:t>
            </a:r>
            <a:endParaRPr lang="en-US" altLang="en-US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Mac OS X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 a hybrid structure: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is a layered system. </a:t>
            </a:r>
            <a:r>
              <a:rPr lang="en-US" altLang="en-US" b="1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Aqua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UI , Services and </a:t>
            </a:r>
            <a:r>
              <a:rPr lang="en-US" altLang="en-US" b="1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Cocoa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programming environment and kernel environment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bottom layer consists of a I/O kit and dynamically loadable modules (called </a:t>
            </a:r>
            <a:r>
              <a:rPr lang="en-US" altLang="en-US" b="1" dirty="0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extensions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Linux Kernel</a:t>
            </a: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1049338" y="981075"/>
            <a:ext cx="7389812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71438" defTabSz="7191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90575" indent="-431800" defTabSz="71913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Monotype Sorts" pitchFamily="-84" charset="2"/>
              <a:buNone/>
            </a:pPr>
            <a:r>
              <a:rPr kumimoji="0" lang="en-US" altLang="en-US" sz="2100">
                <a:latin typeface="Verdana" panose="020B0604030504040204" pitchFamily="34" charset="0"/>
                <a:cs typeface="Arial" panose="020B0604020202020204" pitchFamily="34" charset="0"/>
              </a:rPr>
              <a:t>Linux </a:t>
            </a:r>
            <a:r>
              <a:rPr kumimoji="0" lang="en-US" altLang="en-US" sz="2100">
                <a:solidFill>
                  <a:srgbClr val="FF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/usr/src directory</a:t>
            </a:r>
            <a:r>
              <a:rPr kumimoji="0" lang="en-US" altLang="en-US" sz="2100">
                <a:latin typeface="Verdana" panose="020B0604030504040204" pitchFamily="34" charset="0"/>
                <a:cs typeface="Arial" panose="020B0604020202020204" pitchFamily="34" charset="0"/>
              </a:rPr>
              <a:t> contains the kernel source, header-files and documentation.</a:t>
            </a:r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26907" r="677" b="26907"/>
          <a:stretch>
            <a:fillRect/>
          </a:stretch>
        </p:blipFill>
        <p:spPr bwMode="auto">
          <a:xfrm>
            <a:off x="1152525" y="2192338"/>
            <a:ext cx="6989763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Linux Kernel </a:t>
            </a:r>
          </a:p>
        </p:txBody>
      </p:sp>
      <p:pic>
        <p:nvPicPr>
          <p:cNvPr id="60419" name="Picture 2" descr="https://prabuddha.me/wp-content/uploads/2016/02/linux-kernel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41388"/>
            <a:ext cx="6621463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357313" y="5899150"/>
            <a:ext cx="63674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  <a:hlinkClick r:id="rId3"/>
              </a:rPr>
              <a:t>http://i.imgur.com/4sftcoo.jpg</a:t>
            </a:r>
            <a:endParaRPr kumimoji="0" lang="en-US" altLang="en-US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925" y="277813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Windows -Design Principles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23950"/>
            <a:ext cx="7773988" cy="48466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Windows implements </a:t>
            </a:r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layered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architecture with loadable drivers for I/O and file systems. Drivers can be added dynamically while the system is running.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Extensibility —Executive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which runs in protected mode, provides the basic system services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 top of the executive, several server subsystems operate in </a:t>
            </a:r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mode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Modular structure allows additional environmental subsystems to be added without affecting the executive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Portability 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— Windows 7 and 10 can be moved from one hardware architecture to another with relatively few changes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Written in C and C++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Processor-specific portions are written in assembly language for a given processor architecture (small amount of such code).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Platform-dependent code is isolated in a dynamic link library (DLL) called the “hardware abstraction layer” (HAL)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088" y="277813"/>
            <a:ext cx="7732712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Depiction of </a:t>
            </a:r>
            <a:r>
              <a:rPr lang="en-US" altLang="en-US" dirty="0" smtClean="0"/>
              <a:t>Win 10 </a:t>
            </a:r>
            <a:r>
              <a:rPr lang="en-US" altLang="en-US" dirty="0" smtClean="0"/>
              <a:t>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37" y="1135890"/>
            <a:ext cx="6585856" cy="471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Windows Architecture </a:t>
            </a:r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066800"/>
            <a:ext cx="68961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Hyper-V Hypervisor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Hypervisor is the first component initialize with virtual secure mode (VMS ) enabled.</a:t>
            </a:r>
          </a:p>
          <a:p>
            <a:r>
              <a:rPr lang="en-CA" dirty="0" smtClean="0"/>
              <a:t> Hypervisor is used to provide hardware virtualization features for running separate virtual machines and to provide virtual trust levels (VTL) </a:t>
            </a:r>
          </a:p>
          <a:p>
            <a:r>
              <a:rPr lang="en-CA" dirty="0" smtClean="0"/>
              <a:t>In VMS mode the layered privileged system has two implementations:</a:t>
            </a:r>
          </a:p>
          <a:p>
            <a:pPr lvl="1"/>
            <a:r>
              <a:rPr lang="en-CA" dirty="0" smtClean="0"/>
              <a:t>Normal World – VTL 0</a:t>
            </a:r>
          </a:p>
          <a:p>
            <a:pPr lvl="1"/>
            <a:r>
              <a:rPr lang="en-CA" dirty="0" smtClean="0"/>
              <a:t>Secure World – VTL 1</a:t>
            </a:r>
          </a:p>
          <a:p>
            <a:r>
              <a:rPr lang="en-CA" dirty="0" smtClean="0"/>
              <a:t>Within these worlds we find </a:t>
            </a:r>
            <a:r>
              <a:rPr lang="en-CA" b="1" dirty="0" smtClean="0"/>
              <a:t>user mode </a:t>
            </a:r>
            <a:r>
              <a:rPr lang="en-CA" dirty="0" smtClean="0"/>
              <a:t>and </a:t>
            </a:r>
            <a:r>
              <a:rPr lang="en-CA" b="1" dirty="0" smtClean="0"/>
              <a:t>kernel mode</a:t>
            </a:r>
            <a:endParaRPr lang="en-CA" b="1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94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Hyper-V Architecture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350963"/>
            <a:ext cx="6103937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Host Machine Virtualization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244600"/>
            <a:ext cx="5530850" cy="43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3127375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fr-CA" dirty="0" smtClean="0"/>
              <a:t>User Interface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Mac OS X Structure</a:t>
            </a:r>
          </a:p>
        </p:txBody>
      </p:sp>
      <p:pic>
        <p:nvPicPr>
          <p:cNvPr id="68611" name="Content Placeholder 3" descr="2_1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r="554"/>
          <a:stretch>
            <a:fillRect/>
          </a:stretch>
        </p:blipFill>
        <p:spPr>
          <a:xfrm>
            <a:off x="928688" y="1458913"/>
            <a:ext cx="7410450" cy="4079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iOS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5484813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Apple mobile OS for </a:t>
            </a:r>
            <a:r>
              <a:rPr lang="en-US" altLang="en-US" b="1" i="1" smtClean="0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b="1" i="1" smtClean="0">
                <a:latin typeface="Arial" panose="020B0604020202020204" pitchFamily="34" charset="0"/>
                <a:cs typeface="Arial" panose="020B0604020202020204" pitchFamily="34" charset="0"/>
              </a:rPr>
              <a:t>iPad</a:t>
            </a: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Structured on Mac OS X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Does not run OS X applications natively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Also runs on different CPU architecture (ARM vs. Intel)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Cocoa Touch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Objective-C API for developing apps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services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layer for graphics, audio, video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services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provides cloud computing, databases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Core operating system, based on Mac OS X kernel</a:t>
            </a:r>
          </a:p>
        </p:txBody>
      </p:sp>
      <p:pic>
        <p:nvPicPr>
          <p:cNvPr id="69636" name="Picture 1" descr="2_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2430463"/>
            <a:ext cx="1952625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Android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69213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Developed by Open Handset Alliance (mostly Google)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Similar stack to IOS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Based on Linux kernel but modified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Provides process, memory, device-driver management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Adds power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Runtime environment includes core set of libraries and Dalvik virtual machine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Apps developed in Java plus Android API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Java class files compiled to Java bytecode then translated to executable that runs on Dalvik VM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Libraries include frameworks for web browser (webkit), database (SQLite), multimedia, smaller libc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Android Architecture</a:t>
            </a:r>
          </a:p>
        </p:txBody>
      </p:sp>
      <p:pic>
        <p:nvPicPr>
          <p:cNvPr id="73731" name="Content Placeholder 2" descr="2_18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3" b="15273"/>
          <a:stretch>
            <a:fillRect/>
          </a:stretch>
        </p:blipFill>
        <p:spPr>
          <a:xfrm>
            <a:off x="696913" y="1103313"/>
            <a:ext cx="8056562" cy="4435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Text Book Slides – Copy Right</a:t>
            </a:r>
            <a:endParaRPr lang="en-CA" altLang="en-US" smtClean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546225"/>
            <a:ext cx="594042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End of 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User Operating System Interface - CLI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725" y="1111250"/>
            <a:ext cx="7761288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CLI or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ommand Line interpreter</a:t>
            </a: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allows direct command entry. sometimes implemented in kernel, sometimes by systems program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en-US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a program that </a:t>
            </a:r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interprets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Primarily fetches a command from user and executes it</a:t>
            </a: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Most common shells in Linux are:   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, Bash, 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csh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shell has its own environment (system variables) 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PATH, SHELL, PS1, USERNAME, HOSTNAME ...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tc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These variables can be accessed using </a:t>
            </a:r>
            <a:r>
              <a:rPr lang="en-US" altLang="en-US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command or </a:t>
            </a:r>
          </a:p>
          <a:p>
            <a:pPr marL="457200" lvl="1" indent="0">
              <a:buFont typeface="Monotype Sorts"/>
              <a:buNone/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echo $VARIABLE-NAME</a:t>
            </a:r>
          </a:p>
          <a:p>
            <a:pPr marL="457200" lvl="1" indent="0">
              <a:buFont typeface="Monotype Sorts"/>
              <a:buNone/>
              <a:defRPr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Bourne Shell Command Interpreter</a:t>
            </a:r>
          </a:p>
        </p:txBody>
      </p:sp>
      <p:pic>
        <p:nvPicPr>
          <p:cNvPr id="14339" name="Picture 1" descr="fi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19175"/>
            <a:ext cx="63722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3000" smtClean="0"/>
              <a:t>User Operating System Interface - GUI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225" y="985838"/>
            <a:ext cx="8229600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User-friendly </a:t>
            </a: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 metaphor interface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Usually mouse, keyboard, and monitor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Icons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 represent files, programs, actions, etc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Various mouse buttons over objects in the interface cause various actions (provide information, options, execute function, open directory (known as a </a:t>
            </a:r>
            <a:r>
              <a:rPr lang="en-US" altLang="en-US" b="1" smtClean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Many systems now include both CLI and GUI interfaces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Microsoft Windows is GUI with CLI </a:t>
            </a:r>
            <a:r>
              <a:rPr lang="ja-JP" altLang="en-US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mtClean="0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ja-JP" altLang="en-US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ja-JP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shell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Apple Mac OS X is </a:t>
            </a:r>
            <a:r>
              <a:rPr lang="ja-JP" altLang="en-US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Aqua</a:t>
            </a:r>
            <a:r>
              <a:rPr lang="ja-JP" altLang="en-US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ja-JP" smtClean="0">
                <a:latin typeface="Arial" panose="020B0604020202020204" pitchFamily="34" charset="0"/>
                <a:cs typeface="Arial" panose="020B0604020202020204" pitchFamily="34" charset="0"/>
              </a:rPr>
              <a:t> GUI interface with UNIX kernel underneath and shells available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Unix and Linux have CLI with optional GUI interfaces (CDE, KDE, </a:t>
            </a:r>
            <a:r>
              <a:rPr lang="en-US" alt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GNOME</a:t>
            </a:r>
            <a:r>
              <a:rPr lang="en-US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Mac OS X GUI</a:t>
            </a:r>
          </a:p>
        </p:txBody>
      </p:sp>
      <p:pic>
        <p:nvPicPr>
          <p:cNvPr id="1843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274763"/>
            <a:ext cx="64103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301625"/>
            <a:ext cx="7313612" cy="508000"/>
          </a:xfrm>
        </p:spPr>
        <p:txBody>
          <a:bodyPr/>
          <a:lstStyle/>
          <a:p>
            <a:pPr eaLnBrk="1" hangingPunct="1"/>
            <a:r>
              <a:rPr lang="en-US" altLang="en-US" smtClean="0"/>
              <a:t>Windows User Interface</a:t>
            </a:r>
          </a:p>
        </p:txBody>
      </p:sp>
      <p:pic>
        <p:nvPicPr>
          <p:cNvPr id="20483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536700"/>
            <a:ext cx="3429000" cy="2536825"/>
          </a:xfrm>
        </p:spPr>
      </p:pic>
      <p:pic>
        <p:nvPicPr>
          <p:cNvPr id="20484" name="Picture 5" descr="Fig02-04b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6638" y="1557338"/>
            <a:ext cx="3276600" cy="2495550"/>
          </a:xfrm>
        </p:spPr>
      </p:pic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2209800" y="2438400"/>
            <a:ext cx="1925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</a:rPr>
              <a:t>Command-Line</a:t>
            </a: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6172200" y="2438400"/>
            <a:ext cx="625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  <a:cs typeface="Arial" panose="020B0604020202020204" pitchFamily="34" charset="0"/>
              </a:rPr>
              <a:t>GUI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11870</TotalTime>
  <Words>1602</Words>
  <Application>Microsoft Office PowerPoint</Application>
  <PresentationFormat>On-screen Show (4:3)</PresentationFormat>
  <Paragraphs>265</Paragraphs>
  <Slides>45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Wingdings</vt:lpstr>
      <vt:lpstr>os-8</vt:lpstr>
      <vt:lpstr>Chapter 2:  Operating-System Structures</vt:lpstr>
      <vt:lpstr>Text Book Slides – Copy Right</vt:lpstr>
      <vt:lpstr>Chapter 2:  Operating-System Structures</vt:lpstr>
      <vt:lpstr>User Interface</vt:lpstr>
      <vt:lpstr>User Operating System Interface - CLI</vt:lpstr>
      <vt:lpstr>Bourne Shell Command Interpreter</vt:lpstr>
      <vt:lpstr>User Operating System Interface - GUI</vt:lpstr>
      <vt:lpstr>The Mac OS X GUI</vt:lpstr>
      <vt:lpstr>Windows User Interface</vt:lpstr>
      <vt:lpstr>Set command</vt:lpstr>
      <vt:lpstr>         Windows Management Instrumentation (WMI)</vt:lpstr>
      <vt:lpstr>WMIC Command-Line</vt:lpstr>
      <vt:lpstr>Windows Power Shell</vt:lpstr>
      <vt:lpstr>Operating System Operations Kernel and User mode</vt:lpstr>
      <vt:lpstr>Kernel-Mode vs User-Mode</vt:lpstr>
      <vt:lpstr>Transition from User to Kernel Mode</vt:lpstr>
      <vt:lpstr>Privilege and User Time</vt:lpstr>
      <vt:lpstr>Privileged and User Time</vt:lpstr>
      <vt:lpstr>User Mode vs Kernel Mode</vt:lpstr>
      <vt:lpstr>Kernel Architectures</vt:lpstr>
      <vt:lpstr>Layered Operating system</vt:lpstr>
      <vt:lpstr>Operating system structure</vt:lpstr>
      <vt:lpstr>Operating System Design  and Implementation</vt:lpstr>
      <vt:lpstr>Implementation</vt:lpstr>
      <vt:lpstr>PowerPoint Presentation</vt:lpstr>
      <vt:lpstr>Monolithic Unix System Structure</vt:lpstr>
      <vt:lpstr>Monolithic and Microkernel</vt:lpstr>
      <vt:lpstr>Microkernel System Structure </vt:lpstr>
      <vt:lpstr>Microkernel System Structure </vt:lpstr>
      <vt:lpstr>Modules</vt:lpstr>
      <vt:lpstr>Hybrid Systems</vt:lpstr>
      <vt:lpstr>Linux Kernel</vt:lpstr>
      <vt:lpstr>Linux Kernel </vt:lpstr>
      <vt:lpstr>Windows -Design Principles</vt:lpstr>
      <vt:lpstr>Depiction of Win 10 Architecture</vt:lpstr>
      <vt:lpstr>Windows Architecture </vt:lpstr>
      <vt:lpstr>Hyper-V Hypervisor</vt:lpstr>
      <vt:lpstr>Hyper-V Architecture</vt:lpstr>
      <vt:lpstr>Host Machine Virtualization</vt:lpstr>
      <vt:lpstr>Mac OS X Structure</vt:lpstr>
      <vt:lpstr>iOS</vt:lpstr>
      <vt:lpstr>Android</vt:lpstr>
      <vt:lpstr>Android Architecture</vt:lpstr>
      <vt:lpstr>Text Book Slides – Copy Right</vt:lpstr>
      <vt:lpstr>End of Chapter 2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Patricia Castillo</cp:lastModifiedBy>
  <cp:revision>286</cp:revision>
  <cp:lastPrinted>2001-06-14T13:58:17Z</cp:lastPrinted>
  <dcterms:created xsi:type="dcterms:W3CDTF">2011-01-13T23:43:38Z</dcterms:created>
  <dcterms:modified xsi:type="dcterms:W3CDTF">2018-01-23T03:10:40Z</dcterms:modified>
</cp:coreProperties>
</file>